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4" r:id="rId1"/>
    <p:sldMasterId id="2147483726" r:id="rId2"/>
  </p:sldMasterIdLst>
  <p:notesMasterIdLst>
    <p:notesMasterId r:id="rId10"/>
  </p:notesMasterIdLst>
  <p:handoutMasterIdLst>
    <p:handoutMasterId r:id="rId11"/>
  </p:handoutMasterIdLst>
  <p:sldIdLst>
    <p:sldId id="420" r:id="rId3"/>
    <p:sldId id="422" r:id="rId4"/>
    <p:sldId id="412" r:id="rId5"/>
    <p:sldId id="413" r:id="rId6"/>
    <p:sldId id="421" r:id="rId7"/>
    <p:sldId id="411" r:id="rId8"/>
    <p:sldId id="42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D7FF"/>
    <a:srgbClr val="00B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392" autoAdjust="0"/>
    <p:restoredTop sz="95680" autoAdjust="0"/>
  </p:normalViewPr>
  <p:slideViewPr>
    <p:cSldViewPr snapToGrid="0" snapToObjects="1">
      <p:cViewPr>
        <p:scale>
          <a:sx n="109" d="100"/>
          <a:sy n="109" d="100"/>
        </p:scale>
        <p:origin x="1272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8" d="100"/>
        <a:sy n="158" d="100"/>
      </p:scale>
      <p:origin x="0" y="-19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D9B3D7-15CB-9343-AA49-EFB5A8F33F18}" type="datetimeFigureOut">
              <a:rPr lang="en-US" smtClean="0"/>
              <a:t>9/8/2018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9BD6B-3536-BC44-B54A-7079C6CEB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032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EFF1E-85A1-6640-AFB9-C38833E80A84}" type="datetimeFigureOut">
              <a:rPr lang="en-US" smtClean="0"/>
              <a:t>9/8/2018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67457-1E83-1040-AFF7-8D09C473D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1842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95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45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22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E6372-842D-E548-98D4-1D49EB9AF3B5}" type="datetime1">
              <a:rPr lang="en-US" smtClean="0"/>
              <a:t>9/8/2018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en-US"/>
              <a:t>Copyright © EV3Lessons.com 2016 (Last edit: 02/10/2017)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 userDrawn="1"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2" descr="EV3Lessons.com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96" y="400415"/>
            <a:ext cx="7741243" cy="287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 dirty="0"/>
              <a:t>BEGINNER PROGRAMMING</a:t>
            </a:r>
            <a:r>
              <a:rPr lang="en-US" sz="4000" dirty="0"/>
              <a:t> </a:t>
            </a:r>
            <a:r>
              <a:rPr lang="en-US" sz="3200" dirty="0"/>
              <a:t>Lesson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37104-3F86-3746-B412-E7DD26DDCA77}" type="datetime1">
              <a:rPr lang="en-US" smtClean="0"/>
              <a:t>9/8/2018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EV3Lessons.com 2016 (Last edit: 02/10/2017)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681A0-BF8D-EF44-A35B-F692C81D3198}" type="datetime1">
              <a:rPr lang="en-US" smtClean="0"/>
              <a:t>9/8/2018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EV3Lessons.com 2016 (Last edit: 02/10/2017)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4CFB5-9F99-CB48-B89A-FF012CE84A79}" type="datetime1">
              <a:rPr lang="en-US" smtClean="0"/>
              <a:t>9/8/2018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EV3Lessons.com 2016 (Last edit: 02/10/2017)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7888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CB78D-C429-4745-9A48-64FB026679FC}" type="datetime1">
              <a:rPr lang="en-US" smtClean="0"/>
              <a:t>9/8/2018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EV3Lessons.com 2016 (Last edit: 02/10/2017)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24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74984-FD00-C749-A5BB-A7DDD6377CAF}" type="datetime1">
              <a:rPr lang="en-US" smtClean="0"/>
              <a:t>9/8/2018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EV3Lessons.com 2016 (Last edit: 02/10/2017)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901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C28B7-BEC2-9D4C-9B26-121E8C7B3541}" type="datetime1">
              <a:rPr lang="en-US" smtClean="0"/>
              <a:t>9/8/2018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EV3Lessons.com 2016 (Last edit: 02/10/2017)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2809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6B073-3A93-414B-B747-9C820318E9A7}" type="datetime1">
              <a:rPr lang="en-US" smtClean="0"/>
              <a:t>9/8/2018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EV3Lessons.com 2016 (Last edit: 02/10/2017)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485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E406C-6A7B-254C-8806-C5EF8EEF263B}" type="datetime1">
              <a:rPr lang="en-US" smtClean="0"/>
              <a:t>9/8/2018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EV3Lessons.com 2016 (Last edit: 02/10/2017)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3931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526C2-FA04-414C-B198-5F93C9A58035}" type="datetime1">
              <a:rPr lang="en-US" smtClean="0"/>
              <a:t>9/8/2018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EV3Lessons.com 2016 (Last edit: 02/10/2017)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0736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6A3AD-3E4D-3045-8A3D-17CDCF629400}" type="datetime1">
              <a:rPr lang="en-US" smtClean="0"/>
              <a:t>9/8/2018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EV3Lessons.com 2016 (Last edit: 02/10/2017)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0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8C7C3-E71C-AF48-BC5B-2C06CDB4BDD4}" type="datetime1">
              <a:rPr lang="en-US" smtClean="0"/>
              <a:t>9/8/2018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EV3Lessons.com 2016 (Last edit: 02/10/2017)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AC388-E884-C34B-A666-3B111F661C56}" type="datetime1">
              <a:rPr lang="en-US" smtClean="0"/>
              <a:t>9/8/2018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EV3Lessons.com 2016 (Last edit: 02/10/2017)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755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A32A-F032-4649-84D3-4758A152A4C6}" type="datetime1">
              <a:rPr lang="en-US" smtClean="0"/>
              <a:t>9/8/2018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EV3Lessons.com 2016 (Last edit: 02/10/2017)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8841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C4F82-66F5-4C47-9F33-063C36A86E47}" type="datetime1">
              <a:rPr lang="en-US" smtClean="0"/>
              <a:t>9/8/2018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EV3Lessons.com 2016 (Last edit: 02/10/2017)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517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2CDDC-55F7-E64C-BB83-7AABBFCD5C81}" type="datetime1">
              <a:rPr lang="en-US" smtClean="0"/>
              <a:t>9/8/2018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EV3Lessons.com 2016 (Last edit: 02/10/2017)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7482D-0791-184B-A682-F22F037DDB06}" type="datetime1">
              <a:rPr lang="en-US" smtClean="0"/>
              <a:t>9/8/2018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EV3Lessons.com 2016 (Last edit: 02/10/2017)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6F236-DBA9-C244-A21F-D391B2A21ADC}" type="datetime1">
              <a:rPr lang="en-US" smtClean="0"/>
              <a:t>9/8/2018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EV3Lessons.com 2016 (Last edit: 02/10/2017)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02D93-3CB0-8F4F-91AD-FC018D121442}" type="datetime1">
              <a:rPr lang="en-US" smtClean="0"/>
              <a:t>9/8/2018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EV3Lessons.com 2016 (Last edit: 02/10/2017)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3DD93-542A-754D-A0EE-F39E657CEF04}" type="datetime1">
              <a:rPr lang="en-US" smtClean="0"/>
              <a:t>9/8/2018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EV3Lessons.com 2016 (Last edit: 02/10/2017)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77F90-D9F8-FD47-8D7E-72F44D39F088}" type="datetime1">
              <a:rPr lang="en-US" smtClean="0"/>
              <a:t>9/8/2018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EV3Lessons.com 2016 (Last edit: 02/10/2017)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42575-9A26-F643-AFAA-B5EE52DC3AF3}" type="datetime1">
              <a:rPr lang="en-US" smtClean="0"/>
              <a:t>9/8/2018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EV3Lessons.com 2016 (Last edit: 02/10/2017)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563DFC64-FE5C-A547-BC04-B32190EE05C0}" type="datetime1">
              <a:rPr lang="en-US" smtClean="0"/>
              <a:t>9/8/2018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Copyright © EV3Lessons.com 2016 (Last edit: 02/10/2017)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CA05E-3DCB-1F48-9CAC-6D34B714E471}" type="datetime1">
              <a:rPr lang="en-US" smtClean="0"/>
              <a:t>9/8/2018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Copyright © EV3Lessons.com 2016 (Last edit: 02/10/2017)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37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www.ev3lesson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539865"/>
          </a:xfrm>
        </p:spPr>
        <p:txBody>
          <a:bodyPr>
            <a:noAutofit/>
          </a:bodyPr>
          <a:lstStyle/>
          <a:p>
            <a:r>
              <a:rPr lang="ru-RU" sz="3200" dirty="0">
                <a:latin typeface="+mn-lt"/>
              </a:rPr>
              <a:t>Как пользоваться уроками?</a:t>
            </a:r>
            <a:endParaRPr lang="en-US" sz="3200" dirty="0"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Уроки программирования для новичков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" t="17619" r="3095" b="25000"/>
          <a:stretch/>
        </p:blipFill>
        <p:spPr>
          <a:xfrm>
            <a:off x="3711108" y="4592409"/>
            <a:ext cx="1700816" cy="105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09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сайте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416"/>
            <a:ext cx="8245474" cy="5000748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EV3Lessons.com </a:t>
            </a:r>
            <a:r>
              <a:rPr lang="ru-RU" dirty="0"/>
              <a:t>предоставляет учебные материалы для успешного изучения программы </a:t>
            </a:r>
            <a:r>
              <a:rPr lang="en-US" dirty="0"/>
              <a:t>LEGO MINDSTORMS EV3</a:t>
            </a:r>
          </a:p>
          <a:p>
            <a:pPr marL="342900" indent="-342900">
              <a:buFont typeface="Arial" charset="0"/>
              <a:buChar char="•"/>
            </a:pPr>
            <a:r>
              <a:rPr lang="ru-RU" dirty="0"/>
              <a:t>Мы так же предоставляем расширенные инструментарий для робототехнических команд такие как: инструмент планирования, тренерский уголок, мероприятия для сплочения команды</a:t>
            </a:r>
          </a:p>
          <a:p>
            <a:pPr marL="342900" indent="-342900">
              <a:buFont typeface="Arial" charset="0"/>
              <a:buChar char="•"/>
            </a:pPr>
            <a:r>
              <a:rPr lang="ru-RU" dirty="0"/>
              <a:t>Любой может использовать и изменять эти уроки для образования на некоммерческой основе.</a:t>
            </a:r>
            <a:endParaRPr lang="en-US" dirty="0"/>
          </a:p>
          <a:p>
            <a:pPr marL="800100" lvl="1" indent="-342900">
              <a:buFont typeface="Arial" charset="0"/>
              <a:buChar char="•"/>
            </a:pPr>
            <a:r>
              <a:rPr lang="ru-RU" dirty="0"/>
              <a:t>Если вы публикуете материалы онлайн, </a:t>
            </a:r>
            <a:r>
              <a:rPr lang="ru-RU" dirty="0">
                <a:solidFill>
                  <a:srgbClr val="FF0000"/>
                </a:solidFill>
              </a:rPr>
              <a:t>вы обязаны связаться с нами и предоставить нам ссылку на пост.</a:t>
            </a:r>
            <a:endParaRPr lang="en-US" dirty="0">
              <a:solidFill>
                <a:srgbClr val="FF0000"/>
              </a:solidFill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ru-RU" dirty="0"/>
              <a:t>Если вы используете материалы </a:t>
            </a:r>
            <a:r>
              <a:rPr lang="en-US" dirty="0"/>
              <a:t>EV3Lessons </a:t>
            </a:r>
            <a:r>
              <a:rPr lang="ru-RU" dirty="0"/>
              <a:t>в любом соревновании (</a:t>
            </a:r>
            <a:r>
              <a:rPr lang="en-US" dirty="0"/>
              <a:t>FLL,WRO,</a:t>
            </a:r>
            <a:r>
              <a:rPr lang="ru-RU" dirty="0"/>
              <a:t>т.д.</a:t>
            </a:r>
            <a:r>
              <a:rPr lang="en-US" dirty="0"/>
              <a:t>), </a:t>
            </a:r>
            <a:r>
              <a:rPr lang="ru-RU" dirty="0">
                <a:solidFill>
                  <a:srgbClr val="FF0000"/>
                </a:solidFill>
              </a:rPr>
              <a:t>вы обязаны указать источник в учебных материалах для соревнований.</a:t>
            </a:r>
            <a:endParaRPr lang="en-US" dirty="0">
              <a:solidFill>
                <a:srgbClr val="FF0000"/>
              </a:solidFill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ru-RU" dirty="0"/>
              <a:t>Если вы активно используете наши учебные материалы, </a:t>
            </a:r>
            <a:r>
              <a:rPr lang="ru-RU" dirty="0">
                <a:solidFill>
                  <a:srgbClr val="FF0000"/>
                </a:solidFill>
              </a:rPr>
              <a:t>пожалуйста внесите пожертвование для поддержки работы сайта.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200" y="6569612"/>
            <a:ext cx="4002258" cy="207108"/>
          </a:xfrm>
        </p:spPr>
        <p:txBody>
          <a:bodyPr/>
          <a:lstStyle/>
          <a:p>
            <a:r>
              <a:rPr lang="en-US"/>
              <a:t>Copyright © EV3Lessons.com 2016 (Last edit: 02/10/2017)</a:t>
            </a:r>
          </a:p>
        </p:txBody>
      </p:sp>
    </p:spTree>
    <p:extLst>
      <p:ext uri="{BB962C8B-B14F-4D97-AF65-F5344CB8AC3E}">
        <p14:creationId xmlns:p14="http://schemas.microsoft.com/office/powerpoint/2010/main" val="1293287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урока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189892"/>
            <a:ext cx="8245474" cy="5028028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Arial"/>
              <a:buChar char="•"/>
            </a:pPr>
            <a:r>
              <a:rPr lang="ru-RU" u="sng" dirty="0"/>
              <a:t>Новичок</a:t>
            </a:r>
            <a:r>
              <a:rPr lang="en-US" dirty="0"/>
              <a:t>: </a:t>
            </a:r>
            <a:r>
              <a:rPr lang="ru-RU" b="0" dirty="0"/>
              <a:t>Эти уроки научат тебя ездить и поворачивать робота, использовать датчики, циклы и переключатель.</a:t>
            </a:r>
            <a:r>
              <a:rPr lang="en-US" b="0" dirty="0"/>
              <a:t> </a:t>
            </a:r>
          </a:p>
          <a:p>
            <a:pPr marL="457200" indent="-457200">
              <a:buFont typeface="Arial"/>
              <a:buChar char="•"/>
            </a:pPr>
            <a:r>
              <a:rPr lang="ru-RU" u="sng" dirty="0"/>
              <a:t>Продолжающий</a:t>
            </a:r>
            <a:r>
              <a:rPr lang="en-US" dirty="0"/>
              <a:t>: </a:t>
            </a:r>
            <a:r>
              <a:rPr lang="ru-RU" b="0" dirty="0"/>
              <a:t>Эти уроки открывают более продвинутые техники программирования как Собственные блоки</a:t>
            </a:r>
            <a:r>
              <a:rPr lang="en-US" b="0" dirty="0"/>
              <a:t>, </a:t>
            </a:r>
            <a:r>
              <a:rPr lang="ru-RU" b="0" dirty="0"/>
              <a:t>переменные</a:t>
            </a:r>
            <a:r>
              <a:rPr lang="en-US" b="0" dirty="0"/>
              <a:t>, </a:t>
            </a:r>
            <a:r>
              <a:rPr lang="ru-RU" b="0" dirty="0"/>
              <a:t>параллельные потоки</a:t>
            </a:r>
            <a:r>
              <a:rPr lang="en-US" b="0" dirty="0"/>
              <a:t>, </a:t>
            </a:r>
            <a:r>
              <a:rPr lang="ru-RU" b="0" dirty="0"/>
              <a:t>калибровка</a:t>
            </a:r>
            <a:r>
              <a:rPr lang="en-US" b="0" dirty="0"/>
              <a:t> </a:t>
            </a:r>
            <a:r>
              <a:rPr lang="ru-RU" b="0" dirty="0"/>
              <a:t>и блоки математики и логики</a:t>
            </a:r>
            <a:r>
              <a:rPr lang="en-US" b="0" dirty="0"/>
              <a:t>. </a:t>
            </a:r>
          </a:p>
          <a:p>
            <a:pPr marL="457200" indent="-457200">
              <a:buFont typeface="Arial"/>
              <a:buChar char="•"/>
            </a:pPr>
            <a:r>
              <a:rPr lang="ru-RU" u="sng" dirty="0"/>
              <a:t>Продвинутый</a:t>
            </a:r>
            <a:r>
              <a:rPr lang="en-US" dirty="0"/>
              <a:t>: </a:t>
            </a:r>
            <a:r>
              <a:rPr lang="ru-RU" b="0" dirty="0"/>
              <a:t>Эти уроки</a:t>
            </a:r>
            <a:r>
              <a:rPr lang="en-US" b="0" dirty="0"/>
              <a:t> </a:t>
            </a:r>
            <a:r>
              <a:rPr lang="ru-RU" b="0" dirty="0"/>
              <a:t>для уверенных пользователей программной среды. Они научат вас более сложным программам: Пропорциональная езда по линии, выравнивание по линии, отслеживание потери скорости.</a:t>
            </a:r>
          </a:p>
          <a:p>
            <a:pPr marL="457200" indent="-457200">
              <a:buFont typeface="Arial"/>
              <a:buChar char="•"/>
            </a:pPr>
            <a:r>
              <a:rPr lang="ru-RU" u="sng" dirty="0"/>
              <a:t>После</a:t>
            </a:r>
            <a:r>
              <a:rPr lang="en-US" dirty="0"/>
              <a:t>: </a:t>
            </a:r>
            <a:r>
              <a:rPr lang="ru-RU" b="0" dirty="0"/>
              <a:t>Эти уроки для учеников, которые закончили все наши уроки и интересуются в изучении сторонних датчиков и использовании </a:t>
            </a:r>
            <a:r>
              <a:rPr lang="en-US" b="0" dirty="0"/>
              <a:t>EV3 </a:t>
            </a:r>
            <a:r>
              <a:rPr lang="ru-RU" b="0" dirty="0"/>
              <a:t>с другими платформами, такими как </a:t>
            </a:r>
            <a:r>
              <a:rPr lang="en-US" b="0" dirty="0"/>
              <a:t>Raspberry Pi.</a:t>
            </a:r>
          </a:p>
          <a:p>
            <a:pPr marL="457200" indent="-457200">
              <a:buFont typeface="Arial"/>
              <a:buChar char="•"/>
            </a:pPr>
            <a:r>
              <a:rPr lang="ru-RU" b="0" dirty="0"/>
              <a:t>Уроки для Начинающих созданы так, чтобы закончить их в  последовательности</a:t>
            </a:r>
            <a:r>
              <a:rPr lang="en-US" b="0" dirty="0"/>
              <a:t>. </a:t>
            </a:r>
            <a:r>
              <a:rPr lang="ru-RU" b="0" dirty="0"/>
              <a:t>Продолжающие и Продвинутые</a:t>
            </a:r>
            <a:r>
              <a:rPr lang="en-US" b="0" dirty="0"/>
              <a:t> </a:t>
            </a:r>
            <a:r>
              <a:rPr lang="ru-RU" b="0" dirty="0"/>
              <a:t>могут быть закрыты не по очереди</a:t>
            </a:r>
            <a:r>
              <a:rPr lang="en-US" b="0" dirty="0"/>
              <a:t>. </a:t>
            </a:r>
            <a:r>
              <a:rPr lang="ru-RU" b="0" dirty="0"/>
              <a:t>Зачастую в уроках упоминается список того, что нужно знать заранее.</a:t>
            </a:r>
            <a:endParaRPr lang="en-US" b="0" dirty="0"/>
          </a:p>
          <a:p>
            <a:pPr marL="457200" indent="-457200">
              <a:buFont typeface="Arial"/>
              <a:buChar char="•"/>
            </a:pPr>
            <a:r>
              <a:rPr lang="ru-RU" b="0" dirty="0"/>
              <a:t>Если вы печатаете уроки, проверяйте дату на сайте(снизу слайда), чтобы бы уверенным, что вы имеете последнюю версию.</a:t>
            </a:r>
            <a:r>
              <a:rPr lang="en-US" b="0" dirty="0"/>
              <a:t> </a:t>
            </a:r>
            <a:endParaRPr lang="ru-RU" b="0" dirty="0"/>
          </a:p>
          <a:p>
            <a:pPr marL="457200" indent="-457200">
              <a:buFont typeface="Arial"/>
              <a:buChar char="•"/>
            </a:pPr>
            <a:r>
              <a:rPr lang="ru-RU" b="0" dirty="0"/>
              <a:t>Чтобы получать новости об обновлениях, подпишитесь на рассылку (на странице с контактами)</a:t>
            </a:r>
            <a:endParaRPr lang="en-US" b="0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862552" cy="283845"/>
          </a:xfrm>
        </p:spPr>
        <p:txBody>
          <a:bodyPr/>
          <a:lstStyle/>
          <a:p>
            <a:r>
              <a:rPr lang="en-US"/>
              <a:t>Copyright © EV3Lessons.com 2016 (Last edit: 02/10/2017)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199" y="730271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http://ev3lessons.com/</a:t>
            </a:r>
            <a:r>
              <a:rPr lang="en-US" dirty="0" err="1"/>
              <a:t>lessons.html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177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81280"/>
            <a:ext cx="8245475" cy="1371600"/>
          </a:xfrm>
        </p:spPr>
        <p:txBody>
          <a:bodyPr/>
          <a:lstStyle/>
          <a:p>
            <a:r>
              <a:rPr lang="ru-RU" sz="2400" dirty="0"/>
              <a:t>Основные уроки программирования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2339297"/>
              </p:ext>
            </p:extLst>
          </p:nvPr>
        </p:nvGraphicFramePr>
        <p:xfrm>
          <a:off x="359402" y="467975"/>
          <a:ext cx="8245476" cy="612440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7484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84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84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9443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tx1"/>
                          </a:solidFill>
                        </a:rPr>
                        <a:t>Новичок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Продолжающий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tx1"/>
                          </a:solidFill>
                        </a:rPr>
                        <a:t>Продвинутый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9040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ru-RU" sz="1200" dirty="0"/>
                        <a:t>Как пользоваться уроками?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ru-RU" sz="1200" dirty="0"/>
                        <a:t>Строим базового робота 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ru-RU" sz="1200" dirty="0"/>
                        <a:t>Обновляем ПО и Прошивку 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ru-RU" sz="1200" dirty="0"/>
                        <a:t>Знакомство с Бриком и средой программирования 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ru-RU" sz="1200" dirty="0"/>
                        <a:t>Общие проблемы 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ru-RU" sz="1200" dirty="0" err="1"/>
                        <a:t>Port</a:t>
                      </a:r>
                      <a:r>
                        <a:rPr lang="ru-RU" sz="1200" dirty="0"/>
                        <a:t> </a:t>
                      </a:r>
                      <a:r>
                        <a:rPr lang="ru-RU" sz="1200" dirty="0" err="1"/>
                        <a:t>View</a:t>
                      </a:r>
                      <a:r>
                        <a:rPr lang="ru-RU" sz="1200" dirty="0"/>
                        <a:t> 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ru-RU" sz="1200" dirty="0"/>
                        <a:t>Едем прямо 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ru-RU" sz="1200" dirty="0"/>
                        <a:t>Псевдокод 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ru-RU" sz="1200" dirty="0"/>
                        <a:t>Основы поворота 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ru-RU" sz="1200" dirty="0"/>
                        <a:t>Дисплей: отображение теста и графики 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ru-RU" sz="1200" dirty="0"/>
                        <a:t>Собственные звуки и рисунки 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ru-RU" sz="1200" dirty="0"/>
                        <a:t>Знакомство с датчиком касания 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ru-RU" sz="1200" dirty="0"/>
                        <a:t>Знакомство с датчиком цвета 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ru-RU" sz="1200" dirty="0"/>
                        <a:t>Знакомство с NXT датчиком света на платформе NXT 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ru-RU" sz="1200" dirty="0"/>
                        <a:t>Циклы 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ru-RU" sz="1200" dirty="0"/>
                        <a:t>Переключатель 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ru-RU" sz="1200" dirty="0"/>
                        <a:t>Импорт дополнительных LEGO блоков 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ru-RU" sz="1200" dirty="0"/>
                        <a:t>Блок звука 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ru-RU" sz="1200" dirty="0"/>
                        <a:t>Знакомство с датчиком звука 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ru-RU" sz="1200" dirty="0"/>
                        <a:t>Знакомство с ультразвуковым датчиком 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ru-RU" sz="1200" dirty="0"/>
                        <a:t>Основы езды по линии 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ru-RU" sz="1200" dirty="0"/>
                        <a:t>Перемещение объекта 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ru-RU" sz="1200" dirty="0"/>
                        <a:t>Финальное испытание 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ru-RU" sz="1200" dirty="0"/>
                        <a:t>Доп. испытания</a:t>
                      </a:r>
                      <a:endParaRPr lang="en-US" sz="1200" baseline="0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ru-RU" sz="1200" dirty="0"/>
                        <a:t>Основы езды от стены (УЗ)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ru-RU" sz="1200" baseline="0" dirty="0"/>
                        <a:t>Кнопки как датчики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ru-RU" sz="1200" baseline="0" dirty="0"/>
                        <a:t>Шина данных</a:t>
                      </a:r>
                      <a:endParaRPr lang="en-US" sz="1200" dirty="0"/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ru-RU" sz="1200" dirty="0"/>
                        <a:t>Собственные блоки с входом и выходом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ru-RU" sz="1200" dirty="0"/>
                        <a:t>Движение с помощью собственных блоков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ru-RU" sz="1200" dirty="0"/>
                        <a:t>Поворот с помощью собственных блоков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ru-RU" sz="1200" dirty="0"/>
                        <a:t>Езда по цветной линии на дистанцию</a:t>
                      </a:r>
                      <a:endParaRPr lang="en-US" sz="1200" dirty="0"/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ru-RU" sz="1200" dirty="0"/>
                        <a:t>Езда по цветной линии до цвета</a:t>
                      </a:r>
                      <a:endParaRPr lang="en-US" sz="1200" dirty="0"/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ru-RU" sz="1200" dirty="0"/>
                        <a:t>Инфракрасный датчик</a:t>
                      </a:r>
                      <a:endParaRPr lang="en-US" sz="1200" dirty="0"/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ru-RU" sz="1200" dirty="0"/>
                        <a:t>Техники </a:t>
                      </a:r>
                      <a:r>
                        <a:rPr lang="ru-RU" sz="1200" dirty="0" err="1"/>
                        <a:t>дебаггинга</a:t>
                      </a:r>
                      <a:endParaRPr lang="en-US" sz="1200" dirty="0"/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ru-RU" sz="1200" dirty="0"/>
                        <a:t>Блоки движения</a:t>
                      </a:r>
                      <a:endParaRPr lang="en-US" sz="1200" baseline="0" dirty="0"/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ru-RU" sz="1200" baseline="0" dirty="0"/>
                        <a:t>Техники отказоустойчивости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ru-RU" sz="1200" baseline="0" dirty="0"/>
                        <a:t>Калибровка датчиков цвета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ru-RU" sz="1200" baseline="0" dirty="0"/>
                        <a:t>Переменные</a:t>
                      </a:r>
                      <a:endParaRPr lang="en-US" sz="1200" baseline="0" dirty="0"/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ru-RU" sz="1200" baseline="0" dirty="0"/>
                        <a:t>Логические операции и принятие решений</a:t>
                      </a:r>
                      <a:endParaRPr lang="en-US" sz="1200" baseline="0" dirty="0"/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ru-RU" sz="1200" baseline="0" dirty="0"/>
                        <a:t>Знакомство с параллельными потоками</a:t>
                      </a:r>
                      <a:endParaRPr lang="en-US" sz="1200" baseline="0" dirty="0"/>
                    </a:p>
                    <a:p>
                      <a:pPr marL="0" indent="0">
                        <a:buFont typeface="Arial"/>
                        <a:buNone/>
                      </a:pPr>
                      <a:endParaRPr lang="en-US" sz="1200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ru-RU" sz="1200" dirty="0"/>
                        <a:t>Синхронизация потоков</a:t>
                      </a:r>
                      <a:endParaRPr lang="en-US" sz="1200" baseline="0" dirty="0"/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ru-RU" sz="1200" baseline="0" dirty="0"/>
                        <a:t>Массивы</a:t>
                      </a:r>
                      <a:endParaRPr lang="en-US" sz="1200" baseline="0" dirty="0"/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ru-RU" sz="1200" baseline="0" dirty="0"/>
                        <a:t>Знакомство с пропорциональным регулятором</a:t>
                      </a:r>
                      <a:endParaRPr lang="en-US" sz="1200" baseline="0" dirty="0"/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ru-RU" sz="1200" baseline="0" dirty="0"/>
                        <a:t>Пропорциональная езда по линии</a:t>
                      </a:r>
                      <a:endParaRPr lang="en-US" sz="1200" baseline="0" dirty="0"/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ru-RU" sz="1200" baseline="0" dirty="0"/>
                        <a:t>Пропорциональный регулятор по датчику звука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ru-RU" sz="1200" baseline="0" dirty="0"/>
                        <a:t>Ускорение</a:t>
                      </a:r>
                      <a:endParaRPr lang="en-US" sz="1200" baseline="0" dirty="0"/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ru-RU" sz="1200" baseline="0" dirty="0"/>
                        <a:t>Знакомство с гиро датчиком</a:t>
                      </a:r>
                      <a:endParaRPr lang="en-US" sz="1200" baseline="0" dirty="0"/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ru-RU" sz="1200" baseline="0" dirty="0"/>
                        <a:t>Поворот по гиро датчику</a:t>
                      </a:r>
                      <a:endParaRPr lang="en-US" sz="1200" baseline="0" dirty="0"/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ru-RU" sz="1200" baseline="0" dirty="0"/>
                        <a:t>Выравнивание по линии</a:t>
                      </a:r>
                      <a:endParaRPr lang="en-US" sz="1200" baseline="0" dirty="0"/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ru-RU" sz="1200" b="0" dirty="0"/>
                        <a:t>отслеживание потери скорости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ru-RU" sz="1200" baseline="0" dirty="0"/>
                        <a:t>Меню системы</a:t>
                      </a:r>
                      <a:endParaRPr lang="en-US" sz="1200" baseline="0" dirty="0"/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ru-RU" sz="1200" baseline="0" dirty="0"/>
                        <a:t>Журнал данных для научных экспериментов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ru-RU" sz="1200" baseline="0" dirty="0"/>
                        <a:t>Журнал данных программный способ</a:t>
                      </a:r>
                      <a:endParaRPr lang="en-US" sz="1200" baseline="0" dirty="0"/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200" baseline="0" dirty="0"/>
                        <a:t>Bluetooth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ru-RU" sz="1200" baseline="0" dirty="0"/>
                        <a:t>Блок случайных чисел</a:t>
                      </a:r>
                      <a:endParaRPr lang="en-US" sz="1200" baseline="0" dirty="0"/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ru-RU" sz="1200" baseline="0" dirty="0"/>
                        <a:t>Загрузка и выгрузка файлов</a:t>
                      </a:r>
                      <a:endParaRPr lang="en-US" sz="1200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199" y="6574155"/>
            <a:ext cx="3894083" cy="283845"/>
          </a:xfrm>
        </p:spPr>
        <p:txBody>
          <a:bodyPr/>
          <a:lstStyle/>
          <a:p>
            <a:r>
              <a:rPr lang="en-US" dirty="0"/>
              <a:t>Copyright © EV3Lessons.com 2016 (Last edit: 02/10/2017)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315" y="767080"/>
            <a:ext cx="305650" cy="4671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959" y="767080"/>
            <a:ext cx="301345" cy="4671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8775" y="767080"/>
            <a:ext cx="305650" cy="46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683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Бонусные уроки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0347033"/>
              </p:ext>
            </p:extLst>
          </p:nvPr>
        </p:nvGraphicFramePr>
        <p:xfrm>
          <a:off x="607293" y="1373678"/>
          <a:ext cx="4963513" cy="36271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9635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36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Beyond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2821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ru-RU" sz="1400" dirty="0"/>
                        <a:t>Импортирование сторонних блоков</a:t>
                      </a:r>
                      <a:endParaRPr lang="en-US" sz="1400" dirty="0"/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400" baseline="0" dirty="0" err="1"/>
                        <a:t>PixyCam</a:t>
                      </a:r>
                      <a:r>
                        <a:rPr lang="en-US" sz="1400" baseline="0" dirty="0"/>
                        <a:t> </a:t>
                      </a:r>
                      <a:r>
                        <a:rPr lang="ru-RU" sz="1400" baseline="0" dirty="0"/>
                        <a:t>для</a:t>
                      </a:r>
                      <a:r>
                        <a:rPr lang="en-US" sz="1400" baseline="0" dirty="0"/>
                        <a:t> MINDSTORMS: </a:t>
                      </a:r>
                      <a:r>
                        <a:rPr lang="ru-RU" sz="1400" baseline="0" dirty="0"/>
                        <a:t>Введение</a:t>
                      </a:r>
                      <a:endParaRPr lang="en-US" sz="1400" baseline="0" dirty="0"/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400" baseline="0" dirty="0" err="1"/>
                        <a:t>PixyCam</a:t>
                      </a:r>
                      <a:r>
                        <a:rPr lang="en-US" sz="1400" baseline="0" dirty="0"/>
                        <a:t> </a:t>
                      </a:r>
                      <a:r>
                        <a:rPr lang="ru-RU" sz="1400" baseline="0" dirty="0"/>
                        <a:t>для</a:t>
                      </a:r>
                      <a:r>
                        <a:rPr lang="en-US" sz="1400" baseline="0" dirty="0"/>
                        <a:t> MINDSTORMS: </a:t>
                      </a:r>
                      <a:r>
                        <a:rPr lang="ru-RU" sz="1400" baseline="0" dirty="0"/>
                        <a:t>Идентификатор цвета</a:t>
                      </a:r>
                      <a:endParaRPr lang="en-US" sz="1400" baseline="0" dirty="0"/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400" baseline="0" dirty="0" err="1"/>
                        <a:t>PixyCam</a:t>
                      </a:r>
                      <a:r>
                        <a:rPr lang="en-US" sz="1400" baseline="0" dirty="0"/>
                        <a:t> </a:t>
                      </a:r>
                      <a:r>
                        <a:rPr lang="ru-RU" sz="1400" baseline="0" dirty="0"/>
                        <a:t>для</a:t>
                      </a:r>
                      <a:r>
                        <a:rPr lang="en-US" sz="1400" baseline="0" dirty="0"/>
                        <a:t> MINDSTORMS:</a:t>
                      </a:r>
                      <a:r>
                        <a:rPr lang="ru-RU" sz="1400" baseline="0" dirty="0"/>
                        <a:t> Коды цвета</a:t>
                      </a:r>
                      <a:endParaRPr lang="en-US" sz="1400" baseline="0" dirty="0"/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400" baseline="0" dirty="0" err="1"/>
                        <a:t>Mindsensors</a:t>
                      </a:r>
                      <a:r>
                        <a:rPr lang="en-US" sz="1400" baseline="0" dirty="0"/>
                        <a:t> PSP-</a:t>
                      </a:r>
                      <a:r>
                        <a:rPr lang="en-US" sz="1400" baseline="0" dirty="0" err="1"/>
                        <a:t>Nx</a:t>
                      </a:r>
                      <a:r>
                        <a:rPr lang="en-US" sz="1400" baseline="0" dirty="0"/>
                        <a:t>  Controller: </a:t>
                      </a:r>
                      <a:r>
                        <a:rPr lang="ru-RU" sz="1400" baseline="0" dirty="0"/>
                        <a:t>Введение</a:t>
                      </a:r>
                      <a:endParaRPr lang="en-US" sz="1400" baseline="0" dirty="0"/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400" baseline="0" dirty="0" err="1"/>
                        <a:t>Mindsensors</a:t>
                      </a:r>
                      <a:r>
                        <a:rPr lang="en-US" sz="1400" baseline="0" dirty="0"/>
                        <a:t> PSP-</a:t>
                      </a:r>
                      <a:r>
                        <a:rPr lang="en-US" sz="1400" baseline="0" dirty="0" err="1"/>
                        <a:t>Nx</a:t>
                      </a:r>
                      <a:r>
                        <a:rPr lang="en-US" sz="1400" baseline="0" dirty="0"/>
                        <a:t> Controller: </a:t>
                      </a:r>
                      <a:r>
                        <a:rPr lang="ru-RU" sz="1400" baseline="0" dirty="0"/>
                        <a:t>Игра </a:t>
                      </a:r>
                      <a:r>
                        <a:rPr lang="en-US" sz="1400" baseline="0" dirty="0"/>
                        <a:t>Simon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400" baseline="0" dirty="0"/>
                        <a:t>EV3 Raspberry Pi Communicator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400" baseline="0" dirty="0"/>
                        <a:t>Controlling Lights with an EV3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ru-RU" sz="1400" baseline="0" dirty="0"/>
                        <a:t>Знакомство с</a:t>
                      </a:r>
                      <a:r>
                        <a:rPr lang="en-US" sz="1400" baseline="0" dirty="0"/>
                        <a:t> ev3dev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400" baseline="0" dirty="0"/>
                        <a:t>Raspberry Pi </a:t>
                      </a:r>
                      <a:r>
                        <a:rPr lang="ru-RU" sz="1400" baseline="0" dirty="0"/>
                        <a:t>и</a:t>
                      </a:r>
                      <a:r>
                        <a:rPr lang="en-US" sz="1400" baseline="0" dirty="0"/>
                        <a:t> ev3dev </a:t>
                      </a:r>
                      <a:r>
                        <a:rPr lang="ru-RU" sz="1400" baseline="0" dirty="0"/>
                        <a:t>коммуникатор</a:t>
                      </a:r>
                      <a:endParaRPr lang="en-US" sz="1400" baseline="0" dirty="0"/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ru-RU" sz="1400" baseline="0" dirty="0"/>
                        <a:t>Использование </a:t>
                      </a:r>
                      <a:r>
                        <a:rPr lang="en-US" sz="1400" baseline="0" dirty="0"/>
                        <a:t>NXT-Lights </a:t>
                      </a:r>
                      <a:r>
                        <a:rPr lang="ru-RU" sz="1400" baseline="0" dirty="0"/>
                        <a:t>в</a:t>
                      </a:r>
                      <a:r>
                        <a:rPr lang="en-US" sz="1400" baseline="0" dirty="0"/>
                        <a:t> ev3dev </a:t>
                      </a:r>
                      <a:r>
                        <a:rPr lang="ru-RU" sz="1400" baseline="0" dirty="0"/>
                        <a:t>и</a:t>
                      </a:r>
                      <a:r>
                        <a:rPr lang="en-US" sz="1400" baseline="0" dirty="0"/>
                        <a:t> Raspberry Pi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400" baseline="0" dirty="0"/>
                        <a:t>NXT Light Sensors </a:t>
                      </a:r>
                      <a:r>
                        <a:rPr lang="ru-RU" sz="1400" baseline="0" dirty="0"/>
                        <a:t>в</a:t>
                      </a:r>
                      <a:r>
                        <a:rPr lang="en-US" sz="1400" baseline="0" dirty="0"/>
                        <a:t> EV3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ru-RU" sz="1400" baseline="0" dirty="0"/>
                        <a:t>Бит код и</a:t>
                      </a:r>
                      <a:r>
                        <a:rPr lang="en-US" sz="1400" baseline="0" dirty="0"/>
                        <a:t> VM: </a:t>
                      </a:r>
                      <a:r>
                        <a:rPr lang="ru-RU" sz="1400" baseline="0" dirty="0"/>
                        <a:t>Ошибка ветвления</a:t>
                      </a:r>
                      <a:endParaRPr lang="en-US" sz="1400" baseline="0" dirty="0"/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400" baseline="0" dirty="0"/>
                        <a:t>LED </a:t>
                      </a:r>
                      <a:r>
                        <a:rPr lang="ru-RU" sz="1400" baseline="0" dirty="0"/>
                        <a:t>ленты</a:t>
                      </a:r>
                      <a:endParaRPr lang="en-US" sz="1400" baseline="0" dirty="0"/>
                    </a:p>
                    <a:p>
                      <a:pPr marL="285750" indent="-285750">
                        <a:buFont typeface="Arial"/>
                        <a:buChar char="•"/>
                      </a:pPr>
                      <a:endParaRPr lang="en-US" sz="1400" baseline="0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199" y="6492875"/>
            <a:ext cx="3894083" cy="283845"/>
          </a:xfrm>
        </p:spPr>
        <p:txBody>
          <a:bodyPr/>
          <a:lstStyle/>
          <a:p>
            <a:r>
              <a:rPr lang="en-US" dirty="0"/>
              <a:t>Copyright © EV3Lessons.com 2016 (Last edit: 02/10/2017)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254" y="3807389"/>
            <a:ext cx="2428326" cy="20356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254" y="1373678"/>
            <a:ext cx="2428326" cy="203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36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Урока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dirty="0"/>
              <a:t>Каждый урок начинается со списка задач и заканчивается  испытанием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Во множестве уроков мы предоставляем подсказки в виде псевдокода. Ученики которые нуждаются в подсказке, пожалуйста обратите внимание на псевдокод.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Мы предоставляем решение для испытания, но желаем, чтобы студенты сами решили их, перед проверкой.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Обсуждение темы включено сразу после испытания, оно поможет понять основную задачу.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К некоторым урокам прилагается рабочий лист для ученика. В дальнейшем курс будет дополняться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199" y="6492875"/>
            <a:ext cx="4009697" cy="283845"/>
          </a:xfrm>
        </p:spPr>
        <p:txBody>
          <a:bodyPr/>
          <a:lstStyle/>
          <a:p>
            <a:r>
              <a:rPr lang="en-US"/>
              <a:t>Copyright © EV3Lessons.com 2016 (Last edit: 02/10/2017)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434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ru-RU" dirty="0"/>
              <a:t>Благодарность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223" y="1317983"/>
            <a:ext cx="8500451" cy="1662609"/>
          </a:xfrm>
        </p:spPr>
        <p:txBody>
          <a:bodyPr>
            <a:normAutofit/>
          </a:bodyPr>
          <a:lstStyle/>
          <a:p>
            <a:r>
              <a:rPr lang="ru-RU" dirty="0"/>
              <a:t>Авторы</a:t>
            </a:r>
            <a:r>
              <a:rPr lang="en-US" dirty="0"/>
              <a:t>: Sanjay and Arvind </a:t>
            </a:r>
            <a:r>
              <a:rPr lang="en-US" dirty="0" err="1"/>
              <a:t>Seshan</a:t>
            </a:r>
            <a:endParaRPr lang="en-US" dirty="0"/>
          </a:p>
          <a:p>
            <a:r>
              <a:rPr lang="ru-RU" dirty="0"/>
              <a:t>Больше уроков на сайте: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www.ev3lessons.com</a:t>
            </a:r>
            <a:endParaRPr lang="ru-RU" dirty="0"/>
          </a:p>
          <a:p>
            <a:r>
              <a:rPr lang="ru-RU" dirty="0"/>
              <a:t>Перевод осуществил: Абай Владимир</a:t>
            </a:r>
            <a:r>
              <a:rPr lang="en-US" dirty="0"/>
              <a:t>, abayvladimir@hotmail.com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EV3Lessons.com 2016 (Last edit: 02/10/2017)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7199" y="4630535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NonCommercial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ShareAlike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 4.0 International License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5" descr="Creative Commons Licens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211" y="3247882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2346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6636</TotalTime>
  <Words>756</Words>
  <Application>Microsoft Office PowerPoint</Application>
  <PresentationFormat>Экран (4:3)</PresentationFormat>
  <Paragraphs>116</Paragraphs>
  <Slides>7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7</vt:i4>
      </vt:variant>
    </vt:vector>
  </HeadingPairs>
  <TitlesOfParts>
    <vt:vector size="14" baseType="lpstr">
      <vt:lpstr>Arial</vt:lpstr>
      <vt:lpstr>Arial Black</vt:lpstr>
      <vt:lpstr>Calibri</vt:lpstr>
      <vt:lpstr>Calibri Light</vt:lpstr>
      <vt:lpstr>Helvetica Neue</vt:lpstr>
      <vt:lpstr>Essential</vt:lpstr>
      <vt:lpstr>Custom Design</vt:lpstr>
      <vt:lpstr>Уроки программирования для новичков</vt:lpstr>
      <vt:lpstr>О сайте</vt:lpstr>
      <vt:lpstr>Описание урока</vt:lpstr>
      <vt:lpstr>Основные уроки программирования</vt:lpstr>
      <vt:lpstr>Бонусные уроки</vt:lpstr>
      <vt:lpstr>Структура Урока</vt:lpstr>
      <vt:lpstr>Благодарность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Vladimir Abay</dc:creator>
  <cp:lastModifiedBy>Vladimir Abay</cp:lastModifiedBy>
  <cp:revision>71</cp:revision>
  <dcterms:created xsi:type="dcterms:W3CDTF">2014-08-07T02:19:13Z</dcterms:created>
  <dcterms:modified xsi:type="dcterms:W3CDTF">2018-09-08T17:36:44Z</dcterms:modified>
</cp:coreProperties>
</file>